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7" r:id="rId6"/>
    <p:sldId id="258" r:id="rId7"/>
    <p:sldId id="264" r:id="rId8"/>
    <p:sldId id="266" r:id="rId9"/>
    <p:sldId id="261" r:id="rId10"/>
    <p:sldId id="26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60"/>
  </p:normalViewPr>
  <p:slideViewPr>
    <p:cSldViewPr snapToGrid="0">
      <p:cViewPr varScale="1">
        <p:scale>
          <a:sx n="65" d="100"/>
          <a:sy n="65" d="100"/>
        </p:scale>
        <p:origin x="90" y="1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1528B-36B1-44C7-881F-4E514F8F224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B461AE5-61C7-4193-9105-12E3C21E40C5}">
      <dgm:prSet/>
      <dgm:spPr/>
      <dgm:t>
        <a:bodyPr/>
        <a:lstStyle/>
        <a:p>
          <a:r>
            <a:rPr lang="en-US"/>
            <a:t>Start</a:t>
          </a:r>
        </a:p>
      </dgm:t>
    </dgm:pt>
    <dgm:pt modelId="{2332EDFC-B796-4D51-92F8-31E23AAB9E97}" type="parTrans" cxnId="{0ACCCEC9-D94E-4D7A-9AF7-A5B32C4BD113}">
      <dgm:prSet/>
      <dgm:spPr/>
      <dgm:t>
        <a:bodyPr/>
        <a:lstStyle/>
        <a:p>
          <a:endParaRPr lang="en-US"/>
        </a:p>
      </dgm:t>
    </dgm:pt>
    <dgm:pt modelId="{BBCBDCBE-B1ED-4E47-8C73-0D1CCA061A2A}" type="sibTrans" cxnId="{0ACCCEC9-D94E-4D7A-9AF7-A5B32C4BD113}">
      <dgm:prSet/>
      <dgm:spPr/>
      <dgm:t>
        <a:bodyPr/>
        <a:lstStyle/>
        <a:p>
          <a:endParaRPr lang="en-US"/>
        </a:p>
      </dgm:t>
    </dgm:pt>
    <dgm:pt modelId="{A41FC30E-7E5B-48EC-8A08-522160FDC521}">
      <dgm:prSet/>
      <dgm:spPr/>
      <dgm:t>
        <a:bodyPr/>
        <a:lstStyle/>
        <a:p>
          <a:r>
            <a:rPr lang="en-US"/>
            <a:t>Start with Graduate Roster </a:t>
          </a:r>
        </a:p>
      </dgm:t>
    </dgm:pt>
    <dgm:pt modelId="{C58C6811-FD64-461B-AC5D-E786BBA56FCF}" type="parTrans" cxnId="{A7A7B869-1416-4B75-BDAA-743FA212F18E}">
      <dgm:prSet/>
      <dgm:spPr/>
      <dgm:t>
        <a:bodyPr/>
        <a:lstStyle/>
        <a:p>
          <a:endParaRPr lang="en-US"/>
        </a:p>
      </dgm:t>
    </dgm:pt>
    <dgm:pt modelId="{E995E558-299E-4EA6-A6DB-98695A672DD2}" type="sibTrans" cxnId="{A7A7B869-1416-4B75-BDAA-743FA212F18E}">
      <dgm:prSet/>
      <dgm:spPr/>
      <dgm:t>
        <a:bodyPr/>
        <a:lstStyle/>
        <a:p>
          <a:endParaRPr lang="en-US"/>
        </a:p>
      </dgm:t>
    </dgm:pt>
    <dgm:pt modelId="{4004A9E8-0F05-4910-9E47-26FE0BC4C3DD}">
      <dgm:prSet/>
      <dgm:spPr/>
      <dgm:t>
        <a:bodyPr/>
        <a:lstStyle/>
        <a:p>
          <a:r>
            <a:rPr lang="en-US"/>
            <a:t>Add</a:t>
          </a:r>
        </a:p>
      </dgm:t>
    </dgm:pt>
    <dgm:pt modelId="{44A537B6-6E40-466F-B50F-B468C3826D00}" type="parTrans" cxnId="{70FAD541-945B-4A75-8576-41B2B252B7E5}">
      <dgm:prSet/>
      <dgm:spPr/>
      <dgm:t>
        <a:bodyPr/>
        <a:lstStyle/>
        <a:p>
          <a:endParaRPr lang="en-US"/>
        </a:p>
      </dgm:t>
    </dgm:pt>
    <dgm:pt modelId="{4BC96CA1-DF72-46A9-AE1E-4C9651A2BAD7}" type="sibTrans" cxnId="{70FAD541-945B-4A75-8576-41B2B252B7E5}">
      <dgm:prSet/>
      <dgm:spPr/>
      <dgm:t>
        <a:bodyPr/>
        <a:lstStyle/>
        <a:p>
          <a:endParaRPr lang="en-US"/>
        </a:p>
      </dgm:t>
    </dgm:pt>
    <dgm:pt modelId="{BB37C21A-4A15-41A3-9DFF-15C7C7282068}">
      <dgm:prSet/>
      <dgm:spPr/>
      <dgm:t>
        <a:bodyPr/>
        <a:lstStyle/>
        <a:p>
          <a:r>
            <a:rPr lang="en-US"/>
            <a:t>Add columns: Course Count, Start Month, Target Hours, Target Days</a:t>
          </a:r>
        </a:p>
      </dgm:t>
    </dgm:pt>
    <dgm:pt modelId="{8121C2C6-44CE-4274-8897-4435263E364E}" type="parTrans" cxnId="{4FAE5A94-063C-4FC3-841F-9328EDA53E12}">
      <dgm:prSet/>
      <dgm:spPr/>
      <dgm:t>
        <a:bodyPr/>
        <a:lstStyle/>
        <a:p>
          <a:endParaRPr lang="en-US"/>
        </a:p>
      </dgm:t>
    </dgm:pt>
    <dgm:pt modelId="{C1C7E8BE-44BC-4354-8E7E-7A041FA9C354}" type="sibTrans" cxnId="{4FAE5A94-063C-4FC3-841F-9328EDA53E12}">
      <dgm:prSet/>
      <dgm:spPr/>
      <dgm:t>
        <a:bodyPr/>
        <a:lstStyle/>
        <a:p>
          <a:endParaRPr lang="en-US"/>
        </a:p>
      </dgm:t>
    </dgm:pt>
    <dgm:pt modelId="{41BEB572-18BC-4A8E-AD70-C5EE1923506A}">
      <dgm:prSet/>
      <dgm:spPr/>
      <dgm:t>
        <a:bodyPr/>
        <a:lstStyle/>
        <a:p>
          <a:r>
            <a:rPr lang="en-US"/>
            <a:t>Calculate</a:t>
          </a:r>
        </a:p>
      </dgm:t>
    </dgm:pt>
    <dgm:pt modelId="{8791A92E-D2F5-4FC1-BFBC-6E1D7A400465}" type="parTrans" cxnId="{E7EF5B05-1280-4D31-86E4-3936E4A0750D}">
      <dgm:prSet/>
      <dgm:spPr/>
      <dgm:t>
        <a:bodyPr/>
        <a:lstStyle/>
        <a:p>
          <a:endParaRPr lang="en-US"/>
        </a:p>
      </dgm:t>
    </dgm:pt>
    <dgm:pt modelId="{CD59B965-D427-4B42-B2DF-29F093EF98C8}" type="sibTrans" cxnId="{E7EF5B05-1280-4D31-86E4-3936E4A0750D}">
      <dgm:prSet/>
      <dgm:spPr/>
      <dgm:t>
        <a:bodyPr/>
        <a:lstStyle/>
        <a:p>
          <a:endParaRPr lang="en-US"/>
        </a:p>
      </dgm:t>
    </dgm:pt>
    <dgm:pt modelId="{4E90CC3E-33B7-4987-B0DF-899120A1F52D}">
      <dgm:prSet/>
      <dgm:spPr/>
      <dgm:t>
        <a:bodyPr/>
        <a:lstStyle/>
        <a:p>
          <a:r>
            <a:rPr lang="en-US"/>
            <a:t>Calculate: Variance Hours, Variance Days</a:t>
          </a:r>
        </a:p>
      </dgm:t>
    </dgm:pt>
    <dgm:pt modelId="{FD610220-02E3-4FA5-9B36-2A0B51D6E4A6}" type="parTrans" cxnId="{857960AC-17C8-4E81-B53A-6C2C3BD1FF2F}">
      <dgm:prSet/>
      <dgm:spPr/>
      <dgm:t>
        <a:bodyPr/>
        <a:lstStyle/>
        <a:p>
          <a:endParaRPr lang="en-US"/>
        </a:p>
      </dgm:t>
    </dgm:pt>
    <dgm:pt modelId="{D3D2C36A-743C-45AE-9346-E83788B045C0}" type="sibTrans" cxnId="{857960AC-17C8-4E81-B53A-6C2C3BD1FF2F}">
      <dgm:prSet/>
      <dgm:spPr/>
      <dgm:t>
        <a:bodyPr/>
        <a:lstStyle/>
        <a:p>
          <a:endParaRPr lang="en-US"/>
        </a:p>
      </dgm:t>
    </dgm:pt>
    <dgm:pt modelId="{7F97A5FA-F4C5-492D-9C4B-F4BCBFDE22A7}">
      <dgm:prSet/>
      <dgm:spPr/>
      <dgm:t>
        <a:bodyPr/>
        <a:lstStyle/>
        <a:p>
          <a:r>
            <a:rPr lang="en-US"/>
            <a:t>Initiate</a:t>
          </a:r>
        </a:p>
      </dgm:t>
    </dgm:pt>
    <dgm:pt modelId="{B9260169-3085-4CE3-9683-EA93FE0379FF}" type="parTrans" cxnId="{B80A30B2-3E54-4A51-AE65-4DF70FF43D9A}">
      <dgm:prSet/>
      <dgm:spPr/>
      <dgm:t>
        <a:bodyPr/>
        <a:lstStyle/>
        <a:p>
          <a:endParaRPr lang="en-US"/>
        </a:p>
      </dgm:t>
    </dgm:pt>
    <dgm:pt modelId="{0738D3B9-E9DF-4D97-A6E9-8732B7D52626}" type="sibTrans" cxnId="{B80A30B2-3E54-4A51-AE65-4DF70FF43D9A}">
      <dgm:prSet/>
      <dgm:spPr/>
      <dgm:t>
        <a:bodyPr/>
        <a:lstStyle/>
        <a:p>
          <a:endParaRPr lang="en-US"/>
        </a:p>
      </dgm:t>
    </dgm:pt>
    <dgm:pt modelId="{8F87DDB0-5FD9-424C-A55C-355D9D358B87}">
      <dgm:prSet/>
      <dgm:spPr/>
      <dgm:t>
        <a:bodyPr/>
        <a:lstStyle/>
        <a:p>
          <a:r>
            <a:rPr lang="en-US"/>
            <a:t>Initiate machine learning</a:t>
          </a:r>
        </a:p>
      </dgm:t>
    </dgm:pt>
    <dgm:pt modelId="{B459381F-153D-4BD0-BB0D-3C82EC28498C}" type="parTrans" cxnId="{ADA409D6-7AC4-4097-8A65-9244DE04BAFF}">
      <dgm:prSet/>
      <dgm:spPr/>
      <dgm:t>
        <a:bodyPr/>
        <a:lstStyle/>
        <a:p>
          <a:endParaRPr lang="en-US"/>
        </a:p>
      </dgm:t>
    </dgm:pt>
    <dgm:pt modelId="{3507D13F-B6F9-42C9-9ABE-896D5D48CA03}" type="sibTrans" cxnId="{ADA409D6-7AC4-4097-8A65-9244DE04BAFF}">
      <dgm:prSet/>
      <dgm:spPr/>
      <dgm:t>
        <a:bodyPr/>
        <a:lstStyle/>
        <a:p>
          <a:endParaRPr lang="en-US"/>
        </a:p>
      </dgm:t>
    </dgm:pt>
    <dgm:pt modelId="{33197317-7AF9-4420-91FC-75024F4351F6}" type="pres">
      <dgm:prSet presAssocID="{A3F1528B-36B1-44C7-881F-4E514F8F224A}" presName="Name0" presStyleCnt="0">
        <dgm:presLayoutVars>
          <dgm:dir/>
          <dgm:animLvl val="lvl"/>
          <dgm:resizeHandles val="exact"/>
        </dgm:presLayoutVars>
      </dgm:prSet>
      <dgm:spPr/>
    </dgm:pt>
    <dgm:pt modelId="{2D21FC73-5755-4CB5-9899-AA69BEA3935A}" type="pres">
      <dgm:prSet presAssocID="{BB461AE5-61C7-4193-9105-12E3C21E40C5}" presName="linNode" presStyleCnt="0"/>
      <dgm:spPr/>
    </dgm:pt>
    <dgm:pt modelId="{26287BC9-2A5D-443F-A267-FA5F0DCB8C5E}" type="pres">
      <dgm:prSet presAssocID="{BB461AE5-61C7-4193-9105-12E3C21E40C5}" presName="parentText" presStyleLbl="alignNode1" presStyleIdx="0" presStyleCnt="4">
        <dgm:presLayoutVars>
          <dgm:chMax val="1"/>
          <dgm:bulletEnabled/>
        </dgm:presLayoutVars>
      </dgm:prSet>
      <dgm:spPr/>
    </dgm:pt>
    <dgm:pt modelId="{D8670287-BA95-4F9A-A454-971F27684CFA}" type="pres">
      <dgm:prSet presAssocID="{BB461AE5-61C7-4193-9105-12E3C21E40C5}" presName="descendantText" presStyleLbl="alignAccFollowNode1" presStyleIdx="0" presStyleCnt="4">
        <dgm:presLayoutVars>
          <dgm:bulletEnabled/>
        </dgm:presLayoutVars>
      </dgm:prSet>
      <dgm:spPr/>
    </dgm:pt>
    <dgm:pt modelId="{18FEFADC-EADB-499C-B263-64D1FAAC858E}" type="pres">
      <dgm:prSet presAssocID="{BBCBDCBE-B1ED-4E47-8C73-0D1CCA061A2A}" presName="sp" presStyleCnt="0"/>
      <dgm:spPr/>
    </dgm:pt>
    <dgm:pt modelId="{E088C3BE-FB2E-4B52-BABA-C69A645825A7}" type="pres">
      <dgm:prSet presAssocID="{4004A9E8-0F05-4910-9E47-26FE0BC4C3DD}" presName="linNode" presStyleCnt="0"/>
      <dgm:spPr/>
    </dgm:pt>
    <dgm:pt modelId="{3128D332-A11F-46F9-B536-7E2D833DF816}" type="pres">
      <dgm:prSet presAssocID="{4004A9E8-0F05-4910-9E47-26FE0BC4C3DD}" presName="parentText" presStyleLbl="alignNode1" presStyleIdx="1" presStyleCnt="4">
        <dgm:presLayoutVars>
          <dgm:chMax val="1"/>
          <dgm:bulletEnabled/>
        </dgm:presLayoutVars>
      </dgm:prSet>
      <dgm:spPr/>
    </dgm:pt>
    <dgm:pt modelId="{7D57285E-C89C-4A8F-836C-19688DFC7DE1}" type="pres">
      <dgm:prSet presAssocID="{4004A9E8-0F05-4910-9E47-26FE0BC4C3DD}" presName="descendantText" presStyleLbl="alignAccFollowNode1" presStyleIdx="1" presStyleCnt="4">
        <dgm:presLayoutVars>
          <dgm:bulletEnabled/>
        </dgm:presLayoutVars>
      </dgm:prSet>
      <dgm:spPr/>
    </dgm:pt>
    <dgm:pt modelId="{EA25BB0F-2579-4A9D-B3FC-04FCB768572B}" type="pres">
      <dgm:prSet presAssocID="{4BC96CA1-DF72-46A9-AE1E-4C9651A2BAD7}" presName="sp" presStyleCnt="0"/>
      <dgm:spPr/>
    </dgm:pt>
    <dgm:pt modelId="{3DB387B0-5976-4FF3-8EE4-EECE40982E32}" type="pres">
      <dgm:prSet presAssocID="{41BEB572-18BC-4A8E-AD70-C5EE1923506A}" presName="linNode" presStyleCnt="0"/>
      <dgm:spPr/>
    </dgm:pt>
    <dgm:pt modelId="{F72BD1C5-9B3C-474C-BF30-E8927E1E24AE}" type="pres">
      <dgm:prSet presAssocID="{41BEB572-18BC-4A8E-AD70-C5EE1923506A}" presName="parentText" presStyleLbl="alignNode1" presStyleIdx="2" presStyleCnt="4">
        <dgm:presLayoutVars>
          <dgm:chMax val="1"/>
          <dgm:bulletEnabled/>
        </dgm:presLayoutVars>
      </dgm:prSet>
      <dgm:spPr/>
    </dgm:pt>
    <dgm:pt modelId="{654ADACC-7FA1-4261-98B4-DB5B5D9FB38B}" type="pres">
      <dgm:prSet presAssocID="{41BEB572-18BC-4A8E-AD70-C5EE1923506A}" presName="descendantText" presStyleLbl="alignAccFollowNode1" presStyleIdx="2" presStyleCnt="4">
        <dgm:presLayoutVars>
          <dgm:bulletEnabled/>
        </dgm:presLayoutVars>
      </dgm:prSet>
      <dgm:spPr/>
    </dgm:pt>
    <dgm:pt modelId="{064CFD4C-694C-462C-B74D-5EF1AB8CEF06}" type="pres">
      <dgm:prSet presAssocID="{CD59B965-D427-4B42-B2DF-29F093EF98C8}" presName="sp" presStyleCnt="0"/>
      <dgm:spPr/>
    </dgm:pt>
    <dgm:pt modelId="{2217D769-41D3-4A1C-B460-6FE2F3E40343}" type="pres">
      <dgm:prSet presAssocID="{7F97A5FA-F4C5-492D-9C4B-F4BCBFDE22A7}" presName="linNode" presStyleCnt="0"/>
      <dgm:spPr/>
    </dgm:pt>
    <dgm:pt modelId="{3815A6DB-3F80-4BEE-BDDC-5D48D1C7E283}" type="pres">
      <dgm:prSet presAssocID="{7F97A5FA-F4C5-492D-9C4B-F4BCBFDE22A7}" presName="parentText" presStyleLbl="alignNode1" presStyleIdx="3" presStyleCnt="4">
        <dgm:presLayoutVars>
          <dgm:chMax val="1"/>
          <dgm:bulletEnabled/>
        </dgm:presLayoutVars>
      </dgm:prSet>
      <dgm:spPr/>
    </dgm:pt>
    <dgm:pt modelId="{9B49792F-18D0-4DDF-9329-6A80FC748FE1}" type="pres">
      <dgm:prSet presAssocID="{7F97A5FA-F4C5-492D-9C4B-F4BCBFDE22A7}" presName="descendantText" presStyleLbl="alignAccFollowNode1" presStyleIdx="3" presStyleCnt="4">
        <dgm:presLayoutVars>
          <dgm:bulletEnabled/>
        </dgm:presLayoutVars>
      </dgm:prSet>
      <dgm:spPr/>
    </dgm:pt>
  </dgm:ptLst>
  <dgm:cxnLst>
    <dgm:cxn modelId="{E7EF5B05-1280-4D31-86E4-3936E4A0750D}" srcId="{A3F1528B-36B1-44C7-881F-4E514F8F224A}" destId="{41BEB572-18BC-4A8E-AD70-C5EE1923506A}" srcOrd="2" destOrd="0" parTransId="{8791A92E-D2F5-4FC1-BFBC-6E1D7A400465}" sibTransId="{CD59B965-D427-4B42-B2DF-29F093EF98C8}"/>
    <dgm:cxn modelId="{FC7CDE16-1462-4406-82AF-D0F51330F185}" type="presOf" srcId="{BB461AE5-61C7-4193-9105-12E3C21E40C5}" destId="{26287BC9-2A5D-443F-A267-FA5F0DCB8C5E}" srcOrd="0" destOrd="0" presId="urn:microsoft.com/office/officeart/2016/7/layout/VerticalSolidActionList"/>
    <dgm:cxn modelId="{E9D31218-6D04-48EE-9F2E-E1E018EFC783}" type="presOf" srcId="{A41FC30E-7E5B-48EC-8A08-522160FDC521}" destId="{D8670287-BA95-4F9A-A454-971F27684CFA}" srcOrd="0" destOrd="0" presId="urn:microsoft.com/office/officeart/2016/7/layout/VerticalSolidActionList"/>
    <dgm:cxn modelId="{96873F20-4A32-4656-8751-6650762C572C}" type="presOf" srcId="{4E90CC3E-33B7-4987-B0DF-899120A1F52D}" destId="{654ADACC-7FA1-4261-98B4-DB5B5D9FB38B}" srcOrd="0" destOrd="0" presId="urn:microsoft.com/office/officeart/2016/7/layout/VerticalSolidActionList"/>
    <dgm:cxn modelId="{96E2EF26-232C-4C55-A42B-991DE8DC858D}" type="presOf" srcId="{41BEB572-18BC-4A8E-AD70-C5EE1923506A}" destId="{F72BD1C5-9B3C-474C-BF30-E8927E1E24AE}" srcOrd="0" destOrd="0" presId="urn:microsoft.com/office/officeart/2016/7/layout/VerticalSolidActionList"/>
    <dgm:cxn modelId="{70FAD541-945B-4A75-8576-41B2B252B7E5}" srcId="{A3F1528B-36B1-44C7-881F-4E514F8F224A}" destId="{4004A9E8-0F05-4910-9E47-26FE0BC4C3DD}" srcOrd="1" destOrd="0" parTransId="{44A537B6-6E40-466F-B50F-B468C3826D00}" sibTransId="{4BC96CA1-DF72-46A9-AE1E-4C9651A2BAD7}"/>
    <dgm:cxn modelId="{A7A7B869-1416-4B75-BDAA-743FA212F18E}" srcId="{BB461AE5-61C7-4193-9105-12E3C21E40C5}" destId="{A41FC30E-7E5B-48EC-8A08-522160FDC521}" srcOrd="0" destOrd="0" parTransId="{C58C6811-FD64-461B-AC5D-E786BBA56FCF}" sibTransId="{E995E558-299E-4EA6-A6DB-98695A672DD2}"/>
    <dgm:cxn modelId="{7F79C14F-1F84-4E0C-8FC1-FBA94A3E7F09}" type="presOf" srcId="{4004A9E8-0F05-4910-9E47-26FE0BC4C3DD}" destId="{3128D332-A11F-46F9-B536-7E2D833DF816}" srcOrd="0" destOrd="0" presId="urn:microsoft.com/office/officeart/2016/7/layout/VerticalSolidActionList"/>
    <dgm:cxn modelId="{E59E9451-CB53-4565-BF2B-D1D88750A608}" type="presOf" srcId="{BB37C21A-4A15-41A3-9DFF-15C7C7282068}" destId="{7D57285E-C89C-4A8F-836C-19688DFC7DE1}" srcOrd="0" destOrd="0" presId="urn:microsoft.com/office/officeart/2016/7/layout/VerticalSolidActionList"/>
    <dgm:cxn modelId="{4FAE5A94-063C-4FC3-841F-9328EDA53E12}" srcId="{4004A9E8-0F05-4910-9E47-26FE0BC4C3DD}" destId="{BB37C21A-4A15-41A3-9DFF-15C7C7282068}" srcOrd="0" destOrd="0" parTransId="{8121C2C6-44CE-4274-8897-4435263E364E}" sibTransId="{C1C7E8BE-44BC-4354-8E7E-7A041FA9C354}"/>
    <dgm:cxn modelId="{857960AC-17C8-4E81-B53A-6C2C3BD1FF2F}" srcId="{41BEB572-18BC-4A8E-AD70-C5EE1923506A}" destId="{4E90CC3E-33B7-4987-B0DF-899120A1F52D}" srcOrd="0" destOrd="0" parTransId="{FD610220-02E3-4FA5-9B36-2A0B51D6E4A6}" sibTransId="{D3D2C36A-743C-45AE-9346-E83788B045C0}"/>
    <dgm:cxn modelId="{822386AF-926D-46D3-89C0-2A2E8CA24E70}" type="presOf" srcId="{7F97A5FA-F4C5-492D-9C4B-F4BCBFDE22A7}" destId="{3815A6DB-3F80-4BEE-BDDC-5D48D1C7E283}" srcOrd="0" destOrd="0" presId="urn:microsoft.com/office/officeart/2016/7/layout/VerticalSolidActionList"/>
    <dgm:cxn modelId="{B80A30B2-3E54-4A51-AE65-4DF70FF43D9A}" srcId="{A3F1528B-36B1-44C7-881F-4E514F8F224A}" destId="{7F97A5FA-F4C5-492D-9C4B-F4BCBFDE22A7}" srcOrd="3" destOrd="0" parTransId="{B9260169-3085-4CE3-9683-EA93FE0379FF}" sibTransId="{0738D3B9-E9DF-4D97-A6E9-8732B7D52626}"/>
    <dgm:cxn modelId="{0ACCCEC9-D94E-4D7A-9AF7-A5B32C4BD113}" srcId="{A3F1528B-36B1-44C7-881F-4E514F8F224A}" destId="{BB461AE5-61C7-4193-9105-12E3C21E40C5}" srcOrd="0" destOrd="0" parTransId="{2332EDFC-B796-4D51-92F8-31E23AAB9E97}" sibTransId="{BBCBDCBE-B1ED-4E47-8C73-0D1CCA061A2A}"/>
    <dgm:cxn modelId="{ADA409D6-7AC4-4097-8A65-9244DE04BAFF}" srcId="{7F97A5FA-F4C5-492D-9C4B-F4BCBFDE22A7}" destId="{8F87DDB0-5FD9-424C-A55C-355D9D358B87}" srcOrd="0" destOrd="0" parTransId="{B459381F-153D-4BD0-BB0D-3C82EC28498C}" sibTransId="{3507D13F-B6F9-42C9-9ABE-896D5D48CA03}"/>
    <dgm:cxn modelId="{63CE0DF9-242A-47A7-889D-46391055F306}" type="presOf" srcId="{8F87DDB0-5FD9-424C-A55C-355D9D358B87}" destId="{9B49792F-18D0-4DDF-9329-6A80FC748FE1}" srcOrd="0" destOrd="0" presId="urn:microsoft.com/office/officeart/2016/7/layout/VerticalSolidActionList"/>
    <dgm:cxn modelId="{9E1DEBFF-5D62-4B42-BB48-4D171FFFAD5C}" type="presOf" srcId="{A3F1528B-36B1-44C7-881F-4E514F8F224A}" destId="{33197317-7AF9-4420-91FC-75024F4351F6}" srcOrd="0" destOrd="0" presId="urn:microsoft.com/office/officeart/2016/7/layout/VerticalSolidActionList"/>
    <dgm:cxn modelId="{F218E208-D24A-4381-B0E4-6E6CCDC90CF4}" type="presParOf" srcId="{33197317-7AF9-4420-91FC-75024F4351F6}" destId="{2D21FC73-5755-4CB5-9899-AA69BEA3935A}" srcOrd="0" destOrd="0" presId="urn:microsoft.com/office/officeart/2016/7/layout/VerticalSolidActionList"/>
    <dgm:cxn modelId="{AE84AC9B-093C-49A2-875D-3B64D33E47B8}" type="presParOf" srcId="{2D21FC73-5755-4CB5-9899-AA69BEA3935A}" destId="{26287BC9-2A5D-443F-A267-FA5F0DCB8C5E}" srcOrd="0" destOrd="0" presId="urn:microsoft.com/office/officeart/2016/7/layout/VerticalSolidActionList"/>
    <dgm:cxn modelId="{C2E4F0F1-9F2B-4AB9-9783-A5AFB2629729}" type="presParOf" srcId="{2D21FC73-5755-4CB5-9899-AA69BEA3935A}" destId="{D8670287-BA95-4F9A-A454-971F27684CFA}" srcOrd="1" destOrd="0" presId="urn:microsoft.com/office/officeart/2016/7/layout/VerticalSolidActionList"/>
    <dgm:cxn modelId="{0AE7BBC4-7A8F-4693-92CE-C3A1A58A3C7C}" type="presParOf" srcId="{33197317-7AF9-4420-91FC-75024F4351F6}" destId="{18FEFADC-EADB-499C-B263-64D1FAAC858E}" srcOrd="1" destOrd="0" presId="urn:microsoft.com/office/officeart/2016/7/layout/VerticalSolidActionList"/>
    <dgm:cxn modelId="{B352C0E7-A31E-45E9-B2C3-1BBD914BA777}" type="presParOf" srcId="{33197317-7AF9-4420-91FC-75024F4351F6}" destId="{E088C3BE-FB2E-4B52-BABA-C69A645825A7}" srcOrd="2" destOrd="0" presId="urn:microsoft.com/office/officeart/2016/7/layout/VerticalSolidActionList"/>
    <dgm:cxn modelId="{4E6A7D45-BCF5-4554-A200-0910BABCB598}" type="presParOf" srcId="{E088C3BE-FB2E-4B52-BABA-C69A645825A7}" destId="{3128D332-A11F-46F9-B536-7E2D833DF816}" srcOrd="0" destOrd="0" presId="urn:microsoft.com/office/officeart/2016/7/layout/VerticalSolidActionList"/>
    <dgm:cxn modelId="{1F232A6E-3CA5-4F9F-975A-443970E00B9C}" type="presParOf" srcId="{E088C3BE-FB2E-4B52-BABA-C69A645825A7}" destId="{7D57285E-C89C-4A8F-836C-19688DFC7DE1}" srcOrd="1" destOrd="0" presId="urn:microsoft.com/office/officeart/2016/7/layout/VerticalSolidActionList"/>
    <dgm:cxn modelId="{CEB8D5DA-6E80-413F-86E7-766C6A69C471}" type="presParOf" srcId="{33197317-7AF9-4420-91FC-75024F4351F6}" destId="{EA25BB0F-2579-4A9D-B3FC-04FCB768572B}" srcOrd="3" destOrd="0" presId="urn:microsoft.com/office/officeart/2016/7/layout/VerticalSolidActionList"/>
    <dgm:cxn modelId="{EC927FE7-FBBD-455D-AE61-D5D483D03142}" type="presParOf" srcId="{33197317-7AF9-4420-91FC-75024F4351F6}" destId="{3DB387B0-5976-4FF3-8EE4-EECE40982E32}" srcOrd="4" destOrd="0" presId="urn:microsoft.com/office/officeart/2016/7/layout/VerticalSolidActionList"/>
    <dgm:cxn modelId="{B3AC1AC0-0965-4224-B02C-08DC5481B31B}" type="presParOf" srcId="{3DB387B0-5976-4FF3-8EE4-EECE40982E32}" destId="{F72BD1C5-9B3C-474C-BF30-E8927E1E24AE}" srcOrd="0" destOrd="0" presId="urn:microsoft.com/office/officeart/2016/7/layout/VerticalSolidActionList"/>
    <dgm:cxn modelId="{7742A25C-0ACC-4CC4-9A67-0C144703BA6F}" type="presParOf" srcId="{3DB387B0-5976-4FF3-8EE4-EECE40982E32}" destId="{654ADACC-7FA1-4261-98B4-DB5B5D9FB38B}" srcOrd="1" destOrd="0" presId="urn:microsoft.com/office/officeart/2016/7/layout/VerticalSolidActionList"/>
    <dgm:cxn modelId="{217B07D4-E8F3-4C19-9E37-631455D8FB5C}" type="presParOf" srcId="{33197317-7AF9-4420-91FC-75024F4351F6}" destId="{064CFD4C-694C-462C-B74D-5EF1AB8CEF06}" srcOrd="5" destOrd="0" presId="urn:microsoft.com/office/officeart/2016/7/layout/VerticalSolidActionList"/>
    <dgm:cxn modelId="{6822D68A-6C0F-4907-8FA9-13B6EA4F740F}" type="presParOf" srcId="{33197317-7AF9-4420-91FC-75024F4351F6}" destId="{2217D769-41D3-4A1C-B460-6FE2F3E40343}" srcOrd="6" destOrd="0" presId="urn:microsoft.com/office/officeart/2016/7/layout/VerticalSolidActionList"/>
    <dgm:cxn modelId="{63C67A17-A9AC-403B-B60D-6B486B48C48E}" type="presParOf" srcId="{2217D769-41D3-4A1C-B460-6FE2F3E40343}" destId="{3815A6DB-3F80-4BEE-BDDC-5D48D1C7E283}" srcOrd="0" destOrd="0" presId="urn:microsoft.com/office/officeart/2016/7/layout/VerticalSolidActionList"/>
    <dgm:cxn modelId="{B12F51CB-D9DA-42B9-B3AE-7C2FB47CB5B5}" type="presParOf" srcId="{2217D769-41D3-4A1C-B460-6FE2F3E40343}" destId="{9B49792F-18D0-4DDF-9329-6A80FC748FE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0287-BA95-4F9A-A454-971F27684CFA}">
      <dsp:nvSpPr>
        <dsp:cNvPr id="0" name=""/>
        <dsp:cNvSpPr/>
      </dsp:nvSpPr>
      <dsp:spPr>
        <a:xfrm>
          <a:off x="1006297" y="2374"/>
          <a:ext cx="4025188" cy="12297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Start with Graduate Roster </a:t>
          </a:r>
        </a:p>
      </dsp:txBody>
      <dsp:txXfrm>
        <a:off x="1006297" y="2374"/>
        <a:ext cx="4025188" cy="1229746"/>
      </dsp:txXfrm>
    </dsp:sp>
    <dsp:sp modelId="{26287BC9-2A5D-443F-A267-FA5F0DCB8C5E}">
      <dsp:nvSpPr>
        <dsp:cNvPr id="0" name=""/>
        <dsp:cNvSpPr/>
      </dsp:nvSpPr>
      <dsp:spPr>
        <a:xfrm>
          <a:off x="0" y="2374"/>
          <a:ext cx="1006297" cy="12297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374"/>
        <a:ext cx="1006297" cy="1229746"/>
      </dsp:txXfrm>
    </dsp:sp>
    <dsp:sp modelId="{7D57285E-C89C-4A8F-836C-19688DFC7DE1}">
      <dsp:nvSpPr>
        <dsp:cNvPr id="0" name=""/>
        <dsp:cNvSpPr/>
      </dsp:nvSpPr>
      <dsp:spPr>
        <a:xfrm>
          <a:off x="1006297" y="1305905"/>
          <a:ext cx="4025188" cy="1229746"/>
        </a:xfrm>
        <a:prstGeom prst="rect">
          <a:avLst/>
        </a:prstGeom>
        <a:solidFill>
          <a:schemeClr val="accent2">
            <a:tint val="40000"/>
            <a:alpha val="90000"/>
            <a:hueOff val="371429"/>
            <a:satOff val="916"/>
            <a:lumOff val="459"/>
            <a:alphaOff val="0"/>
          </a:schemeClr>
        </a:solidFill>
        <a:ln w="12700" cap="flat" cmpd="sng" algn="ctr">
          <a:solidFill>
            <a:schemeClr val="accent2">
              <a:tint val="40000"/>
              <a:alpha val="90000"/>
              <a:hueOff val="371429"/>
              <a:satOff val="916"/>
              <a:lumOff val="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Add columns: Course Count, Start Month, Target Hours, Target Days</a:t>
          </a:r>
        </a:p>
      </dsp:txBody>
      <dsp:txXfrm>
        <a:off x="1006297" y="1305905"/>
        <a:ext cx="4025188" cy="1229746"/>
      </dsp:txXfrm>
    </dsp:sp>
    <dsp:sp modelId="{3128D332-A11F-46F9-B536-7E2D833DF816}">
      <dsp:nvSpPr>
        <dsp:cNvPr id="0" name=""/>
        <dsp:cNvSpPr/>
      </dsp:nvSpPr>
      <dsp:spPr>
        <a:xfrm>
          <a:off x="0" y="1305905"/>
          <a:ext cx="1006297" cy="1229746"/>
        </a:xfrm>
        <a:prstGeom prst="rect">
          <a:avLst/>
        </a:prstGeom>
        <a:solidFill>
          <a:schemeClr val="accent2">
            <a:hueOff val="507179"/>
            <a:satOff val="75"/>
            <a:lumOff val="2353"/>
            <a:alphaOff val="0"/>
          </a:schemeClr>
        </a:solidFill>
        <a:ln w="12700" cap="flat" cmpd="sng" algn="ctr">
          <a:solidFill>
            <a:schemeClr val="accent2">
              <a:hueOff val="507179"/>
              <a:satOff val="7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0" y="1305905"/>
        <a:ext cx="1006297" cy="1229746"/>
      </dsp:txXfrm>
    </dsp:sp>
    <dsp:sp modelId="{654ADACC-7FA1-4261-98B4-DB5B5D9FB38B}">
      <dsp:nvSpPr>
        <dsp:cNvPr id="0" name=""/>
        <dsp:cNvSpPr/>
      </dsp:nvSpPr>
      <dsp:spPr>
        <a:xfrm>
          <a:off x="1006297" y="2609436"/>
          <a:ext cx="4025188" cy="1229746"/>
        </a:xfrm>
        <a:prstGeom prst="rect">
          <a:avLst/>
        </a:prstGeom>
        <a:solidFill>
          <a:schemeClr val="accent2">
            <a:tint val="40000"/>
            <a:alpha val="90000"/>
            <a:hueOff val="742858"/>
            <a:satOff val="1832"/>
            <a:lumOff val="917"/>
            <a:alphaOff val="0"/>
          </a:schemeClr>
        </a:solidFill>
        <a:ln w="12700" cap="flat" cmpd="sng" algn="ctr">
          <a:solidFill>
            <a:schemeClr val="accent2">
              <a:tint val="40000"/>
              <a:alpha val="90000"/>
              <a:hueOff val="742858"/>
              <a:satOff val="1832"/>
              <a:lumOff val="9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Calculate: Variance Hours, Variance Days</a:t>
          </a:r>
        </a:p>
      </dsp:txBody>
      <dsp:txXfrm>
        <a:off x="1006297" y="2609436"/>
        <a:ext cx="4025188" cy="1229746"/>
      </dsp:txXfrm>
    </dsp:sp>
    <dsp:sp modelId="{F72BD1C5-9B3C-474C-BF30-E8927E1E24AE}">
      <dsp:nvSpPr>
        <dsp:cNvPr id="0" name=""/>
        <dsp:cNvSpPr/>
      </dsp:nvSpPr>
      <dsp:spPr>
        <a:xfrm>
          <a:off x="0" y="2609436"/>
          <a:ext cx="1006297" cy="1229746"/>
        </a:xfrm>
        <a:prstGeom prst="rect">
          <a:avLst/>
        </a:prstGeom>
        <a:solidFill>
          <a:schemeClr val="accent2">
            <a:hueOff val="1014358"/>
            <a:satOff val="150"/>
            <a:lumOff val="4705"/>
            <a:alphaOff val="0"/>
          </a:schemeClr>
        </a:solidFill>
        <a:ln w="12700" cap="flat" cmpd="sng" algn="ctr">
          <a:solidFill>
            <a:schemeClr val="accent2">
              <a:hueOff val="1014358"/>
              <a:satOff val="15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Calculate</a:t>
          </a:r>
        </a:p>
      </dsp:txBody>
      <dsp:txXfrm>
        <a:off x="0" y="2609436"/>
        <a:ext cx="1006297" cy="1229746"/>
      </dsp:txXfrm>
    </dsp:sp>
    <dsp:sp modelId="{9B49792F-18D0-4DDF-9329-6A80FC748FE1}">
      <dsp:nvSpPr>
        <dsp:cNvPr id="0" name=""/>
        <dsp:cNvSpPr/>
      </dsp:nvSpPr>
      <dsp:spPr>
        <a:xfrm>
          <a:off x="1006297" y="3912967"/>
          <a:ext cx="4025188" cy="1229746"/>
        </a:xfrm>
        <a:prstGeom prst="rect">
          <a:avLst/>
        </a:prstGeom>
        <a:solidFill>
          <a:schemeClr val="accent2">
            <a:tint val="40000"/>
            <a:alpha val="90000"/>
            <a:hueOff val="1114286"/>
            <a:satOff val="2748"/>
            <a:lumOff val="1376"/>
            <a:alphaOff val="0"/>
          </a:schemeClr>
        </a:solidFill>
        <a:ln w="12700" cap="flat" cmpd="sng" algn="ctr">
          <a:solidFill>
            <a:schemeClr val="accent2">
              <a:tint val="40000"/>
              <a:alpha val="90000"/>
              <a:hueOff val="1114286"/>
              <a:satOff val="2748"/>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Initiate machine learning</a:t>
          </a:r>
        </a:p>
      </dsp:txBody>
      <dsp:txXfrm>
        <a:off x="1006297" y="3912967"/>
        <a:ext cx="4025188" cy="1229746"/>
      </dsp:txXfrm>
    </dsp:sp>
    <dsp:sp modelId="{3815A6DB-3F80-4BEE-BDDC-5D48D1C7E283}">
      <dsp:nvSpPr>
        <dsp:cNvPr id="0" name=""/>
        <dsp:cNvSpPr/>
      </dsp:nvSpPr>
      <dsp:spPr>
        <a:xfrm>
          <a:off x="0" y="3912967"/>
          <a:ext cx="1006297" cy="1229746"/>
        </a:xfrm>
        <a:prstGeom prst="rect">
          <a:avLst/>
        </a:prstGeom>
        <a:solidFill>
          <a:schemeClr val="accent2">
            <a:hueOff val="1521537"/>
            <a:satOff val="225"/>
            <a:lumOff val="7058"/>
            <a:alphaOff val="0"/>
          </a:schemeClr>
        </a:solidFill>
        <a:ln w="12700" cap="flat" cmpd="sng" algn="ctr">
          <a:solidFill>
            <a:schemeClr val="accent2">
              <a:hueOff val="1521537"/>
              <a:satOff val="225"/>
              <a:lumOff val="7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Initiate</a:t>
          </a:r>
        </a:p>
      </dsp:txBody>
      <dsp:txXfrm>
        <a:off x="0" y="3912967"/>
        <a:ext cx="1006297" cy="12297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11/29/2021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6637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11/29/2021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28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11/29/2021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11/29/2021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11/29/2021</a:t>
            </a:fld>
            <a:endParaRPr lang="en-US" dirty="0"/>
          </a:p>
        </p:txBody>
      </p:sp>
    </p:spTree>
    <p:extLst>
      <p:ext uri="{BB962C8B-B14F-4D97-AF65-F5344CB8AC3E}">
        <p14:creationId xmlns:p14="http://schemas.microsoft.com/office/powerpoint/2010/main" val="17688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11/29/2021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047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11/29/2021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18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11/29/2021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4830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11/29/2021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84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11/29/2021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129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11/29/2021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651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11/29/2021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7579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ngall.com/airplane-png/download/3199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rrows-growth-hacking-marketing-1229845/"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18F0DA60-CB52-4086-B092-90DE0E88BF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D597D-01F2-4D7A-8B19-BD3DE0D1778C}"/>
              </a:ext>
            </a:extLst>
          </p:cNvPr>
          <p:cNvSpPr>
            <a:spLocks noGrp="1"/>
          </p:cNvSpPr>
          <p:nvPr>
            <p:ph type="ctrTitle"/>
          </p:nvPr>
        </p:nvSpPr>
        <p:spPr>
          <a:xfrm>
            <a:off x="1052121" y="3870285"/>
            <a:ext cx="3848430" cy="2186393"/>
          </a:xfrm>
        </p:spPr>
        <p:txBody>
          <a:bodyPr anchor="b">
            <a:normAutofit/>
          </a:bodyPr>
          <a:lstStyle/>
          <a:p>
            <a:r>
              <a:rPr lang="en-US" sz="4000" dirty="0">
                <a:solidFill>
                  <a:schemeClr val="tx1">
                    <a:lumMod val="75000"/>
                    <a:lumOff val="25000"/>
                  </a:schemeClr>
                </a:solidFill>
              </a:rPr>
              <a:t>Pilot Success</a:t>
            </a:r>
          </a:p>
        </p:txBody>
      </p:sp>
      <p:sp>
        <p:nvSpPr>
          <p:cNvPr id="3" name="Subtitle 2">
            <a:extLst>
              <a:ext uri="{FF2B5EF4-FFF2-40B4-BE49-F238E27FC236}">
                <a16:creationId xmlns:a16="http://schemas.microsoft.com/office/drawing/2014/main" id="{69EEBB18-4A6D-43BC-9944-92C3897EBD8D}"/>
              </a:ext>
            </a:extLst>
          </p:cNvPr>
          <p:cNvSpPr>
            <a:spLocks noGrp="1"/>
          </p:cNvSpPr>
          <p:nvPr>
            <p:ph type="subTitle" idx="1"/>
          </p:nvPr>
        </p:nvSpPr>
        <p:spPr>
          <a:xfrm>
            <a:off x="1062889" y="6240711"/>
            <a:ext cx="4322674" cy="678633"/>
          </a:xfrm>
        </p:spPr>
        <p:txBody>
          <a:bodyPr anchor="t">
            <a:normAutofit/>
          </a:bodyPr>
          <a:lstStyle/>
          <a:p>
            <a:pPr>
              <a:lnSpc>
                <a:spcPct val="120000"/>
              </a:lnSpc>
            </a:pPr>
            <a:r>
              <a:rPr lang="en-US" sz="1300" dirty="0">
                <a:solidFill>
                  <a:schemeClr val="tx1">
                    <a:lumMod val="75000"/>
                    <a:lumOff val="25000"/>
                  </a:schemeClr>
                </a:solidFill>
              </a:rPr>
              <a:t>Jake Rose, </a:t>
            </a:r>
            <a:r>
              <a:rPr lang="en-US" sz="1300">
                <a:solidFill>
                  <a:schemeClr val="tx1">
                    <a:lumMod val="75000"/>
                    <a:lumOff val="25000"/>
                  </a:schemeClr>
                </a:solidFill>
              </a:rPr>
              <a:t>Andy O’Bryan</a:t>
            </a:r>
            <a:r>
              <a:rPr lang="en-US" sz="1300" dirty="0">
                <a:solidFill>
                  <a:schemeClr val="tx1">
                    <a:lumMod val="75000"/>
                    <a:lumOff val="25000"/>
                  </a:schemeClr>
                </a:solidFill>
              </a:rPr>
              <a:t>, Stacey Smoot</a:t>
            </a:r>
          </a:p>
        </p:txBody>
      </p:sp>
    </p:spTree>
    <p:extLst>
      <p:ext uri="{BB962C8B-B14F-4D97-AF65-F5344CB8AC3E}">
        <p14:creationId xmlns:p14="http://schemas.microsoft.com/office/powerpoint/2010/main" val="7792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F54E-0A3C-4A03-B4A9-495545EC169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3893E3-988F-4433-B3B5-BD9EB5224827}"/>
              </a:ext>
            </a:extLst>
          </p:cNvPr>
          <p:cNvSpPr>
            <a:spLocks noGrp="1"/>
          </p:cNvSpPr>
          <p:nvPr>
            <p:ph idx="1"/>
          </p:nvPr>
        </p:nvSpPr>
        <p:spPr/>
        <p:txBody>
          <a:bodyPr numCol="1">
            <a:normAutofit fontScale="92500" lnSpcReduction="20000"/>
          </a:bodyPr>
          <a:lstStyle/>
          <a:p>
            <a:r>
              <a:rPr lang="en-US" dirty="0"/>
              <a:t>Libraries Used </a:t>
            </a:r>
          </a:p>
          <a:p>
            <a:r>
              <a:rPr lang="en-US" dirty="0"/>
              <a:t>	- Pandas 		- Matplotlib</a:t>
            </a:r>
          </a:p>
          <a:p>
            <a:r>
              <a:rPr lang="en-US" dirty="0"/>
              <a:t>	- </a:t>
            </a:r>
            <a:r>
              <a:rPr lang="en-US" dirty="0" err="1"/>
              <a:t>numpy</a:t>
            </a:r>
            <a:r>
              <a:rPr lang="en-US" dirty="0"/>
              <a:t>		- </a:t>
            </a:r>
            <a:r>
              <a:rPr lang="en-US" dirty="0" err="1"/>
              <a:t>sklearn</a:t>
            </a:r>
            <a:endParaRPr lang="en-US" dirty="0"/>
          </a:p>
          <a:p>
            <a:r>
              <a:rPr lang="en-US" dirty="0"/>
              <a:t>	- pickle		- </a:t>
            </a:r>
            <a:r>
              <a:rPr lang="en-US" dirty="0" err="1"/>
              <a:t>javascript</a:t>
            </a:r>
            <a:endParaRPr lang="en-US" dirty="0"/>
          </a:p>
          <a:p>
            <a:r>
              <a:rPr lang="en-US" dirty="0"/>
              <a:t>	- HTML			- CSS</a:t>
            </a:r>
          </a:p>
          <a:p>
            <a:r>
              <a:rPr lang="en-US" dirty="0"/>
              <a:t>	- flask 			- json</a:t>
            </a:r>
          </a:p>
          <a:p>
            <a:endParaRPr lang="en-US" dirty="0"/>
          </a:p>
          <a:p>
            <a:r>
              <a:rPr lang="en-US" dirty="0"/>
              <a:t>https://github.com/JakeRose689/Pilot-Success</a:t>
            </a:r>
          </a:p>
        </p:txBody>
      </p:sp>
    </p:spTree>
    <p:extLst>
      <p:ext uri="{BB962C8B-B14F-4D97-AF65-F5344CB8AC3E}">
        <p14:creationId xmlns:p14="http://schemas.microsoft.com/office/powerpoint/2010/main" val="25753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picture containing transport, plane, airplane, aircraft&#10;&#10;Description automatically generated">
            <a:extLst>
              <a:ext uri="{FF2B5EF4-FFF2-40B4-BE49-F238E27FC236}">
                <a16:creationId xmlns:a16="http://schemas.microsoft.com/office/drawing/2014/main" id="{0A88CC57-A868-45B0-8ACA-B91256FF77C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649" r="8814"/>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154925F-AE05-42D2-8558-924F51A4B94E}"/>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dirty="0">
                <a:solidFill>
                  <a:schemeClr val="tx1">
                    <a:lumMod val="85000"/>
                    <a:lumOff val="15000"/>
                  </a:schemeClr>
                </a:solidFill>
              </a:rPr>
              <a:t>Let’s Fly to details  </a:t>
            </a:r>
          </a:p>
        </p:txBody>
      </p:sp>
    </p:spTree>
    <p:extLst>
      <p:ext uri="{BB962C8B-B14F-4D97-AF65-F5344CB8AC3E}">
        <p14:creationId xmlns:p14="http://schemas.microsoft.com/office/powerpoint/2010/main" val="294990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8B3E9B0-E179-4D7C-8711-5F88752AA616}"/>
              </a:ext>
            </a:extLst>
          </p:cNvPr>
          <p:cNvSpPr>
            <a:spLocks noGrp="1"/>
          </p:cNvSpPr>
          <p:nvPr>
            <p:ph type="title"/>
          </p:nvPr>
        </p:nvSpPr>
        <p:spPr>
          <a:xfrm>
            <a:off x="1920875" y="442913"/>
            <a:ext cx="6857365" cy="1344612"/>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1BFA92B4-6FE0-4FBA-B7DB-AD6919F4D886}"/>
              </a:ext>
            </a:extLst>
          </p:cNvPr>
          <p:cNvSpPr>
            <a:spLocks noGrp="1"/>
          </p:cNvSpPr>
          <p:nvPr>
            <p:ph idx="1"/>
          </p:nvPr>
        </p:nvSpPr>
        <p:spPr>
          <a:xfrm>
            <a:off x="1920875" y="2107096"/>
            <a:ext cx="8391967" cy="3903266"/>
          </a:xfrm>
        </p:spPr>
        <p:txBody>
          <a:bodyPr>
            <a:normAutofit/>
          </a:bodyPr>
          <a:lstStyle/>
          <a:p>
            <a:r>
              <a:rPr lang="en-US" dirty="0"/>
              <a:t>The Leadership In Flight Training (LIFT) Academy offers pilot training programs including a direct classroom-to-cockpit opportunity. Working with Republic Airlines, LIFT Academy training has the potential to advance to Captain. The programs are tailored around each student’s schedule. </a:t>
            </a:r>
          </a:p>
        </p:txBody>
      </p:sp>
    </p:spTree>
    <p:extLst>
      <p:ext uri="{BB962C8B-B14F-4D97-AF65-F5344CB8AC3E}">
        <p14:creationId xmlns:p14="http://schemas.microsoft.com/office/powerpoint/2010/main" val="82963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eroplane taking off against dramatic sky">
            <a:extLst>
              <a:ext uri="{FF2B5EF4-FFF2-40B4-BE49-F238E27FC236}">
                <a16:creationId xmlns:a16="http://schemas.microsoft.com/office/drawing/2014/main" id="{A6B29026-DD82-426E-9A22-829B3E6185BA}"/>
              </a:ext>
            </a:extLst>
          </p:cNvPr>
          <p:cNvPicPr>
            <a:picLocks noChangeAspect="1"/>
          </p:cNvPicPr>
          <p:nvPr/>
        </p:nvPicPr>
        <p:blipFill rotWithShape="1">
          <a:blip r:embed="rId2"/>
          <a:srcRect r="3546"/>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4A3DEB1-153C-457C-A184-FB6F66D5C29A}"/>
              </a:ext>
            </a:extLst>
          </p:cNvPr>
          <p:cNvSpPr>
            <a:spLocks noGrp="1"/>
          </p:cNvSpPr>
          <p:nvPr>
            <p:ph idx="1"/>
          </p:nvPr>
        </p:nvSpPr>
        <p:spPr>
          <a:xfrm>
            <a:off x="8130208" y="2132937"/>
            <a:ext cx="3633747" cy="2592125"/>
          </a:xfrm>
        </p:spPr>
        <p:txBody>
          <a:bodyPr>
            <a:normAutofit/>
          </a:bodyPr>
          <a:lstStyle/>
          <a:p>
            <a:pPr fontAlgn="base"/>
            <a:r>
              <a:rPr lang="en-US" b="0" i="0" dirty="0">
                <a:effectLst/>
                <a:latin typeface="Inter"/>
              </a:rPr>
              <a:t>"Without the pilot, there is no flying from one place to another."</a:t>
            </a:r>
          </a:p>
          <a:p>
            <a:pPr fontAlgn="base"/>
            <a:r>
              <a:rPr lang="en-US" b="0" i="0" dirty="0">
                <a:effectLst/>
                <a:latin typeface="Inter"/>
              </a:rPr>
              <a:t>- Lailah </a:t>
            </a:r>
            <a:r>
              <a:rPr lang="en-US" b="0" i="0" dirty="0" err="1">
                <a:effectLst/>
                <a:latin typeface="Inter"/>
              </a:rPr>
              <a:t>Gifty</a:t>
            </a:r>
            <a:r>
              <a:rPr lang="en-US" b="0" i="0" dirty="0">
                <a:effectLst/>
                <a:latin typeface="Inter"/>
              </a:rPr>
              <a:t> Akita.</a:t>
            </a:r>
          </a:p>
        </p:txBody>
      </p:sp>
    </p:spTree>
    <p:extLst>
      <p:ext uri="{BB962C8B-B14F-4D97-AF65-F5344CB8AC3E}">
        <p14:creationId xmlns:p14="http://schemas.microsoft.com/office/powerpoint/2010/main" val="359028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8"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BEFE61A-3BC8-4246-AF67-1A85F83DA9C4}"/>
              </a:ext>
            </a:extLst>
          </p:cNvPr>
          <p:cNvSpPr>
            <a:spLocks noGrp="1"/>
          </p:cNvSpPr>
          <p:nvPr>
            <p:ph type="title"/>
          </p:nvPr>
        </p:nvSpPr>
        <p:spPr>
          <a:xfrm>
            <a:off x="1412543" y="1833229"/>
            <a:ext cx="3577022" cy="2934031"/>
          </a:xfrm>
        </p:spPr>
        <p:txBody>
          <a:bodyPr anchor="ctr">
            <a:normAutofit/>
          </a:bodyPr>
          <a:lstStyle/>
          <a:p>
            <a:r>
              <a:rPr lang="en-US" dirty="0"/>
              <a:t>Prediction and Goal </a:t>
            </a:r>
          </a:p>
        </p:txBody>
      </p:sp>
      <p:sp>
        <p:nvSpPr>
          <p:cNvPr id="3" name="Content Placeholder 2">
            <a:extLst>
              <a:ext uri="{FF2B5EF4-FFF2-40B4-BE49-F238E27FC236}">
                <a16:creationId xmlns:a16="http://schemas.microsoft.com/office/drawing/2014/main" id="{5CF71B55-D3F9-4C09-A7A9-C11798665119}"/>
              </a:ext>
            </a:extLst>
          </p:cNvPr>
          <p:cNvSpPr>
            <a:spLocks noGrp="1"/>
          </p:cNvSpPr>
          <p:nvPr>
            <p:ph idx="1"/>
          </p:nvPr>
        </p:nvSpPr>
        <p:spPr>
          <a:xfrm>
            <a:off x="6241774" y="1105306"/>
            <a:ext cx="4825512" cy="4337435"/>
          </a:xfrm>
        </p:spPr>
        <p:txBody>
          <a:bodyPr anchor="ctr">
            <a:normAutofit/>
          </a:bodyPr>
          <a:lstStyle/>
          <a:p>
            <a:pPr>
              <a:lnSpc>
                <a:spcPct val="130000"/>
              </a:lnSpc>
            </a:pPr>
            <a:r>
              <a:rPr lang="en-US" sz="1500" dirty="0"/>
              <a:t>Using real data from Lift Academy to determine a student’s flight hours based on days spent within the course. This will be used to predict time requirements for new students and cost per student for the company. In the future, additional information can be added to this to determine how much time it will take a multicourse student to complete all necessary training to become a trainer or move to domestic/national flight captain. </a:t>
            </a:r>
          </a:p>
        </p:txBody>
      </p:sp>
    </p:spTree>
    <p:extLst>
      <p:ext uri="{BB962C8B-B14F-4D97-AF65-F5344CB8AC3E}">
        <p14:creationId xmlns:p14="http://schemas.microsoft.com/office/powerpoint/2010/main" val="145413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picture containing text, clipart&#10;&#10;Description automatically generated">
            <a:extLst>
              <a:ext uri="{FF2B5EF4-FFF2-40B4-BE49-F238E27FC236}">
                <a16:creationId xmlns:a16="http://schemas.microsoft.com/office/drawing/2014/main" id="{6E8F3044-5422-4B9C-AE56-17AE979253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904"/>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F8B8D9-5E5F-4D23-94F1-20D7AC64DEA4}"/>
              </a:ext>
            </a:extLst>
          </p:cNvPr>
          <p:cNvSpPr>
            <a:spLocks noGrp="1"/>
          </p:cNvSpPr>
          <p:nvPr>
            <p:ph type="title"/>
          </p:nvPr>
        </p:nvSpPr>
        <p:spPr>
          <a:xfrm>
            <a:off x="1920875" y="442913"/>
            <a:ext cx="8391967" cy="1344612"/>
          </a:xfrm>
        </p:spPr>
        <p:txBody>
          <a:bodyPr anchor="b">
            <a:normAutofit/>
          </a:bodyPr>
          <a:lstStyle/>
          <a:p>
            <a:r>
              <a:rPr lang="en-US" dirty="0"/>
              <a:t>Prospects</a:t>
            </a:r>
          </a:p>
        </p:txBody>
      </p:sp>
      <p:sp>
        <p:nvSpPr>
          <p:cNvPr id="14"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60C9D76B-885F-4124-B912-0032CD608806}"/>
              </a:ext>
            </a:extLst>
          </p:cNvPr>
          <p:cNvSpPr>
            <a:spLocks noGrp="1"/>
          </p:cNvSpPr>
          <p:nvPr>
            <p:ph idx="1"/>
          </p:nvPr>
        </p:nvSpPr>
        <p:spPr>
          <a:xfrm>
            <a:off x="1920875" y="2107096"/>
            <a:ext cx="8391967" cy="2846567"/>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In the future, exact monetary amounts per class can be added to better see the financial side of student commitment. In addition, more data can be compiled and added to the machine learning model to determine time dedication needed to fulfill the contract with Republic Airlines plus instructors needed to keep onboard at LIFT Academy. </a:t>
            </a:r>
          </a:p>
          <a:p>
            <a:endParaRPr lang="en-US" dirty="0"/>
          </a:p>
        </p:txBody>
      </p:sp>
    </p:spTree>
    <p:extLst>
      <p:ext uri="{BB962C8B-B14F-4D97-AF65-F5344CB8AC3E}">
        <p14:creationId xmlns:p14="http://schemas.microsoft.com/office/powerpoint/2010/main" val="350041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4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665894-7A75-42BE-B7B0-2D08F0BAB077}"/>
              </a:ext>
            </a:extLst>
          </p:cNvPr>
          <p:cNvSpPr>
            <a:spLocks noGrp="1"/>
          </p:cNvSpPr>
          <p:nvPr>
            <p:ph type="title"/>
          </p:nvPr>
        </p:nvSpPr>
        <p:spPr>
          <a:xfrm>
            <a:off x="1188340" y="1105232"/>
            <a:ext cx="3013545" cy="4277802"/>
          </a:xfrm>
        </p:spPr>
        <p:txBody>
          <a:bodyPr anchor="ctr">
            <a:normAutofit/>
          </a:bodyPr>
          <a:lstStyle/>
          <a:p>
            <a:r>
              <a:rPr lang="en-US"/>
              <a:t>Data and Cleaning</a:t>
            </a:r>
            <a:endParaRPr lang="en-US" dirty="0"/>
          </a:p>
        </p:txBody>
      </p:sp>
      <p:grpSp>
        <p:nvGrpSpPr>
          <p:cNvPr id="57" name="Group 5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58" name="Freeform: Shape 5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61" name="Content Placeholder 2">
            <a:extLst>
              <a:ext uri="{FF2B5EF4-FFF2-40B4-BE49-F238E27FC236}">
                <a16:creationId xmlns:a16="http://schemas.microsoft.com/office/drawing/2014/main" id="{7CADF49D-C62B-4C30-81A7-C1CC4F2A025A}"/>
              </a:ext>
            </a:extLst>
          </p:cNvPr>
          <p:cNvGraphicFramePr/>
          <p:nvPr>
            <p:extLst>
              <p:ext uri="{D42A27DB-BD31-4B8C-83A1-F6EECF244321}">
                <p14:modId xmlns:p14="http://schemas.microsoft.com/office/powerpoint/2010/main" val="2033511599"/>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341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r>
              <a:rPr lang="en-US" dirty="0"/>
              <a:t>Supervised Multiple Linear Regression </a:t>
            </a:r>
          </a:p>
          <a:p>
            <a:r>
              <a:rPr lang="en-US" dirty="0"/>
              <a:t>Features: Course Short Name, Start Month, Course Flight Hours, E2E Course Days Course Count</a:t>
            </a:r>
          </a:p>
          <a:p>
            <a:r>
              <a:rPr lang="en-US" dirty="0"/>
              <a:t>Target: Course Flight Hours</a:t>
            </a:r>
          </a:p>
        </p:txBody>
      </p:sp>
      <p:pic>
        <p:nvPicPr>
          <p:cNvPr id="4" name="Picture 3">
            <a:extLst>
              <a:ext uri="{FF2B5EF4-FFF2-40B4-BE49-F238E27FC236}">
                <a16:creationId xmlns:a16="http://schemas.microsoft.com/office/drawing/2014/main" id="{2815EE8D-E692-463D-A861-629C1AA006FF}"/>
              </a:ext>
            </a:extLst>
          </p:cNvPr>
          <p:cNvPicPr>
            <a:picLocks noChangeAspect="1"/>
          </p:cNvPicPr>
          <p:nvPr/>
        </p:nvPicPr>
        <p:blipFill>
          <a:blip r:embed="rId2"/>
          <a:stretch>
            <a:fillRect/>
          </a:stretch>
        </p:blipFill>
        <p:spPr>
          <a:xfrm>
            <a:off x="3930376" y="4554586"/>
            <a:ext cx="4331246" cy="610035"/>
          </a:xfrm>
          <a:prstGeom prst="rect">
            <a:avLst/>
          </a:prstGeom>
        </p:spPr>
      </p:pic>
      <p:pic>
        <p:nvPicPr>
          <p:cNvPr id="6" name="Picture 5">
            <a:extLst>
              <a:ext uri="{FF2B5EF4-FFF2-40B4-BE49-F238E27FC236}">
                <a16:creationId xmlns:a16="http://schemas.microsoft.com/office/drawing/2014/main" id="{3F9EA888-86B1-45F8-A753-7414261DC9D9}"/>
              </a:ext>
            </a:extLst>
          </p:cNvPr>
          <p:cNvPicPr>
            <a:picLocks noChangeAspect="1"/>
          </p:cNvPicPr>
          <p:nvPr/>
        </p:nvPicPr>
        <p:blipFill>
          <a:blip r:embed="rId3"/>
          <a:stretch>
            <a:fillRect/>
          </a:stretch>
        </p:blipFill>
        <p:spPr>
          <a:xfrm>
            <a:off x="2719437" y="5427015"/>
            <a:ext cx="6753125" cy="903034"/>
          </a:xfrm>
          <a:prstGeom prst="rect">
            <a:avLst/>
          </a:prstGeom>
        </p:spPr>
      </p:pic>
    </p:spTree>
    <p:extLst>
      <p:ext uri="{BB962C8B-B14F-4D97-AF65-F5344CB8AC3E}">
        <p14:creationId xmlns:p14="http://schemas.microsoft.com/office/powerpoint/2010/main" val="146100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a:xfrm>
            <a:off x="6323937" y="1796995"/>
            <a:ext cx="4269851" cy="1132217"/>
          </a:xfrm>
        </p:spPr>
        <p:txBody>
          <a:bodyPr anchor="b">
            <a:normAutofit/>
          </a:bodyPr>
          <a:lstStyle/>
          <a:p>
            <a:pPr algn="ctr"/>
            <a:r>
              <a:rPr lang="en-US" sz="2800"/>
              <a:t>Machine Learning</a:t>
            </a:r>
          </a:p>
        </p:txBody>
      </p:sp>
      <p:pic>
        <p:nvPicPr>
          <p:cNvPr id="7" name="Picture 6">
            <a:extLst>
              <a:ext uri="{FF2B5EF4-FFF2-40B4-BE49-F238E27FC236}">
                <a16:creationId xmlns:a16="http://schemas.microsoft.com/office/drawing/2014/main" id="{58A408C1-F2BE-486C-908F-5315AD268E15}"/>
              </a:ext>
            </a:extLst>
          </p:cNvPr>
          <p:cNvPicPr>
            <a:picLocks noChangeAspect="1"/>
          </p:cNvPicPr>
          <p:nvPr/>
        </p:nvPicPr>
        <p:blipFill>
          <a:blip r:embed="rId2"/>
          <a:stretch>
            <a:fillRect/>
          </a:stretch>
        </p:blipFill>
        <p:spPr>
          <a:xfrm>
            <a:off x="921549" y="361484"/>
            <a:ext cx="4185138" cy="6135032"/>
          </a:xfrm>
          <a:prstGeom prst="rect">
            <a:avLst/>
          </a:prstGeom>
        </p:spPr>
      </p:pic>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a:xfrm>
            <a:off x="6323937" y="3088465"/>
            <a:ext cx="4269851" cy="1897003"/>
          </a:xfrm>
        </p:spPr>
        <p:txBody>
          <a:bodyPr>
            <a:normAutofit/>
          </a:bodyPr>
          <a:lstStyle/>
          <a:p>
            <a:pPr algn="ctr">
              <a:lnSpc>
                <a:spcPct val="130000"/>
              </a:lnSpc>
            </a:pPr>
            <a:r>
              <a:rPr lang="en-US" sz="1500" dirty="0"/>
              <a:t>Despite great R2 score on Linear Regression Model, get dummies lead to errors and different models were assessed to determine the best course of action. </a:t>
            </a:r>
          </a:p>
        </p:txBody>
      </p:sp>
    </p:spTree>
    <p:extLst>
      <p:ext uri="{BB962C8B-B14F-4D97-AF65-F5344CB8AC3E}">
        <p14:creationId xmlns:p14="http://schemas.microsoft.com/office/powerpoint/2010/main" val="207129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52F0C28-58F8-4549-94CC-1E890AF46728}"/>
              </a:ext>
            </a:extLst>
          </p:cNvPr>
          <p:cNvSpPr>
            <a:spLocks noGrp="1"/>
          </p:cNvSpPr>
          <p:nvPr>
            <p:ph type="title"/>
          </p:nvPr>
        </p:nvSpPr>
        <p:spPr>
          <a:xfrm>
            <a:off x="7587615" y="1045596"/>
            <a:ext cx="4148511" cy="1944371"/>
          </a:xfrm>
        </p:spPr>
        <p:txBody>
          <a:bodyPr anchor="b">
            <a:normAutofit/>
          </a:bodyPr>
          <a:lstStyle/>
          <a:p>
            <a:r>
              <a:rPr lang="en-US" dirty="0"/>
              <a:t>Random Forest Regressor Model</a:t>
            </a:r>
          </a:p>
        </p:txBody>
      </p:sp>
      <p:sp>
        <p:nvSpPr>
          <p:cNvPr id="3" name="Content Placeholder 2">
            <a:extLst>
              <a:ext uri="{FF2B5EF4-FFF2-40B4-BE49-F238E27FC236}">
                <a16:creationId xmlns:a16="http://schemas.microsoft.com/office/drawing/2014/main" id="{B0EF8097-A609-4AEE-882B-3DEA1F4DE37F}"/>
              </a:ext>
            </a:extLst>
          </p:cNvPr>
          <p:cNvSpPr>
            <a:spLocks noGrp="1"/>
          </p:cNvSpPr>
          <p:nvPr>
            <p:ph idx="1"/>
          </p:nvPr>
        </p:nvSpPr>
        <p:spPr>
          <a:xfrm>
            <a:off x="7657106" y="3220279"/>
            <a:ext cx="4023361" cy="2385392"/>
          </a:xfrm>
        </p:spPr>
        <p:txBody>
          <a:bodyPr>
            <a:normAutofit/>
          </a:bodyPr>
          <a:lstStyle/>
          <a:p>
            <a:r>
              <a:rPr lang="en-US" dirty="0"/>
              <a:t>The model is successful and can reasonably predict how profitable a student can be within a class. </a:t>
            </a:r>
          </a:p>
          <a:p>
            <a:endParaRPr lang="en-US" dirty="0"/>
          </a:p>
        </p:txBody>
      </p:sp>
      <p:sp>
        <p:nvSpPr>
          <p:cNvPr id="4" name="AutoShape 2">
            <a:extLst>
              <a:ext uri="{FF2B5EF4-FFF2-40B4-BE49-F238E27FC236}">
                <a16:creationId xmlns:a16="http://schemas.microsoft.com/office/drawing/2014/main" id="{C84BA744-6206-4DED-8EAB-DF63E8F42D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C4FB7DE4-A405-4911-A31D-AA10E52F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 y="1211911"/>
            <a:ext cx="7108467" cy="4738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74B5A-4D23-4186-91EA-16B6C5199AC0}"/>
              </a:ext>
            </a:extLst>
          </p:cNvPr>
          <p:cNvPicPr>
            <a:picLocks noChangeAspect="1"/>
          </p:cNvPicPr>
          <p:nvPr/>
        </p:nvPicPr>
        <p:blipFill rotWithShape="1">
          <a:blip r:embed="rId3"/>
          <a:srcRect t="-3599" r="6713"/>
          <a:stretch/>
        </p:blipFill>
        <p:spPr>
          <a:xfrm>
            <a:off x="6736138" y="5124123"/>
            <a:ext cx="5253254" cy="688281"/>
          </a:xfrm>
          <a:prstGeom prst="rect">
            <a:avLst/>
          </a:prstGeom>
        </p:spPr>
      </p:pic>
    </p:spTree>
    <p:extLst>
      <p:ext uri="{BB962C8B-B14F-4D97-AF65-F5344CB8AC3E}">
        <p14:creationId xmlns:p14="http://schemas.microsoft.com/office/powerpoint/2010/main" val="1242215631"/>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2F41"/>
      </a:dk2>
      <a:lt2>
        <a:srgbClr val="E8E5E2"/>
      </a:lt2>
      <a:accent1>
        <a:srgbClr val="67A7E2"/>
      </a:accent1>
      <a:accent2>
        <a:srgbClr val="5967DF"/>
      </a:accent2>
      <a:accent3>
        <a:srgbClr val="9A77E5"/>
      </a:accent3>
      <a:accent4>
        <a:srgbClr val="BB59DF"/>
      </a:accent4>
      <a:accent5>
        <a:srgbClr val="E577D5"/>
      </a:accent5>
      <a:accent6>
        <a:srgbClr val="DF5994"/>
      </a:accent6>
      <a:hlink>
        <a:srgbClr val="9E7D5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344</TotalTime>
  <Words>385</Words>
  <Application>Microsoft Office PowerPoint</Application>
  <PresentationFormat>Widescreen</PresentationFormat>
  <Paragraphs>37</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vt:lpstr>
      <vt:lpstr>Calibri</vt:lpstr>
      <vt:lpstr>Corbel</vt:lpstr>
      <vt:lpstr>Inter</vt:lpstr>
      <vt:lpstr>SketchLinesVTI</vt:lpstr>
      <vt:lpstr>Pilot Success</vt:lpstr>
      <vt:lpstr>Background</vt:lpstr>
      <vt:lpstr>PowerPoint Presentation</vt:lpstr>
      <vt:lpstr>Prediction and Goal </vt:lpstr>
      <vt:lpstr>Prospects</vt:lpstr>
      <vt:lpstr>Data and Cleaning</vt:lpstr>
      <vt:lpstr>Machine Learning</vt:lpstr>
      <vt:lpstr>Machine Learning</vt:lpstr>
      <vt:lpstr>Random Forest Regressor Model</vt:lpstr>
      <vt:lpstr>Code</vt:lpstr>
      <vt:lpstr>Let’s Fly to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Smoot</dc:creator>
  <cp:lastModifiedBy>Tyler Smoot</cp:lastModifiedBy>
  <cp:revision>8</cp:revision>
  <dcterms:created xsi:type="dcterms:W3CDTF">2021-11-20T14:57:03Z</dcterms:created>
  <dcterms:modified xsi:type="dcterms:W3CDTF">2021-11-30T01:36:38Z</dcterms:modified>
</cp:coreProperties>
</file>